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NeuroFleetX: AI-Driven Urban Mobility Optimization Platform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the future of urban mobility. NeuroFleetX leverages cutting-edge AI to revolutionize fleet management, ensuring efficiency, security, and unparalleled user experience across all roles.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138" y="636984"/>
            <a:ext cx="12779931" cy="646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Join the Future of Urban Mobility with NeuroFleetX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4138" y="1779865"/>
            <a:ext cx="7707273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 your fleet with cutting-edge AI intelligence and rock-solid security, transforming how you manage and operate.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4138" y="2627948"/>
            <a:ext cx="7707273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NeuroFleetX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more than just a platform; it's your strategic partner in: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4138" y="3145036"/>
            <a:ext cx="7707273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Maximizing operational efficiency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4138" y="3548420"/>
            <a:ext cx="7707273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Ensuring fleet safety and compliance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4138" y="3951803"/>
            <a:ext cx="7707273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Delivering superior customer satisfaction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4138" y="4468892"/>
            <a:ext cx="7707273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Let’s build smarter, more connected, and highly optimized urban transport systems together.</a:t>
            </a:r>
            <a:endParaRPr lang="en-US" sz="16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43856" y="1826419"/>
            <a:ext cx="4969907" cy="4969907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24138" y="7261622"/>
            <a:ext cx="13182124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 You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9829"/>
            <a:ext cx="82231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Urban Mobility Challenge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92398"/>
            <a:ext cx="4196358" cy="3129201"/>
          </a:xfrm>
          <a:prstGeom prst="roundRect">
            <a:avLst>
              <a:gd name="adj" fmla="val 4675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96191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65223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761" y="2822377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35593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Rising Congestion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4049792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Cities grapple with ever-increasing traffic, leading to delays, pollution, and frustrated commuters.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992398"/>
            <a:ext cx="4196358" cy="3129201"/>
          </a:xfrm>
          <a:prstGeom prst="roundRect">
            <a:avLst>
              <a:gd name="adj" fmla="val 4675"/>
            </a:avLst>
          </a:prstGeom>
          <a:solidFill>
            <a:srgbClr val="FFFFFF"/>
          </a:solidFill>
          <a:ln/>
        </p:spPr>
      </p:sp>
      <p:sp>
        <p:nvSpPr>
          <p:cNvPr id="10" name="Shape 7"/>
          <p:cNvSpPr/>
          <p:nvPr/>
        </p:nvSpPr>
        <p:spPr>
          <a:xfrm>
            <a:off x="5216962" y="296191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1" name="Shape 8"/>
          <p:cNvSpPr/>
          <p:nvPr/>
        </p:nvSpPr>
        <p:spPr>
          <a:xfrm>
            <a:off x="6974860" y="265223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933" y="2822377"/>
            <a:ext cx="272177" cy="3401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35593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Inefficient Fleets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74256" y="4049792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existing fleet management systems lack real-time insights, leading to underutilized assets and high operational costs.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2992398"/>
            <a:ext cx="4196358" cy="3129201"/>
          </a:xfrm>
          <a:prstGeom prst="roundRect">
            <a:avLst>
              <a:gd name="adj" fmla="val 4675"/>
            </a:avLst>
          </a:prstGeom>
          <a:solidFill>
            <a:srgbClr val="FFFFFF"/>
          </a:solidFill>
          <a:ln/>
        </p:spPr>
      </p:sp>
      <p:sp>
        <p:nvSpPr>
          <p:cNvPr id="16" name="Shape 12"/>
          <p:cNvSpPr/>
          <p:nvPr/>
        </p:nvSpPr>
        <p:spPr>
          <a:xfrm>
            <a:off x="9640133" y="296191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7" name="Shape 13"/>
          <p:cNvSpPr/>
          <p:nvPr/>
        </p:nvSpPr>
        <p:spPr>
          <a:xfrm>
            <a:off x="11398032" y="265223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2105" y="2822377"/>
            <a:ext cx="272177" cy="340162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97427" y="3559373"/>
            <a:ext cx="33025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Security &amp; Access Gaps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9897427" y="4049792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platforms often lack robust security and granular access controls for diverse user roles, compromising data and operations.</a:t>
            </a:r>
            <a:endParaRPr lang="en-US" sz="1750" dirty="0"/>
          </a:p>
        </p:txBody>
      </p:sp>
      <p:sp>
        <p:nvSpPr>
          <p:cNvPr id="21" name="Text 16"/>
          <p:cNvSpPr/>
          <p:nvPr/>
        </p:nvSpPr>
        <p:spPr>
          <a:xfrm>
            <a:off x="793790" y="63767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NeuroFleetX addresses these critical issues head-on, delivering an intelligent, secure, and intuitive solution.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8532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Architecture Overview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4952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Robust Backend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396835" y="1240036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Built on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 Spring Boot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Spring Security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our backend provides enterprise-grade authentication, authorization, and data integrity.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70497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features: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988463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user authentication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2209562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role management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43066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Scalable and maintainable code</a:t>
            </a:r>
            <a:endParaRPr lang="en-US" sz="8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1171" y="963692"/>
            <a:ext cx="6780014" cy="6780014"/>
          </a:xfrm>
          <a:prstGeom prst="rect">
            <a:avLst/>
          </a:prstGeom>
        </p:spPr>
      </p:pic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8126254"/>
            <a:ext cx="6780014" cy="678001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461171" y="811208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Intuitive Frontend</a:t>
            </a:r>
            <a:endParaRPr lang="en-US" sz="1100" dirty="0"/>
          </a:p>
        </p:txBody>
      </p:sp>
      <p:sp>
        <p:nvSpPr>
          <p:cNvPr id="12" name="Text 8"/>
          <p:cNvSpPr/>
          <p:nvPr/>
        </p:nvSpPr>
        <p:spPr>
          <a:xfrm>
            <a:off x="7461171" y="8402598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React.js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frontend ensures a seamless and responsive user experience across all devices, with dynamic interfaces tailored to each role.</a:t>
            </a:r>
            <a:endParaRPr lang="en-US" sz="850" dirty="0"/>
          </a:p>
        </p:txBody>
      </p:sp>
      <p:sp>
        <p:nvSpPr>
          <p:cNvPr id="13" name="Text 9"/>
          <p:cNvSpPr/>
          <p:nvPr/>
        </p:nvSpPr>
        <p:spPr>
          <a:xfrm>
            <a:off x="7461171" y="8867537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Dedicated Roles:</a:t>
            </a:r>
            <a:endParaRPr lang="en-US" sz="850" dirty="0"/>
          </a:p>
        </p:txBody>
      </p:sp>
      <p:sp>
        <p:nvSpPr>
          <p:cNvPr id="14" name="Text 10"/>
          <p:cNvSpPr/>
          <p:nvPr/>
        </p:nvSpPr>
        <p:spPr>
          <a:xfrm>
            <a:off x="7461171" y="915102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</a:t>
            </a:r>
            <a:endParaRPr lang="en-US" sz="850" dirty="0"/>
          </a:p>
        </p:txBody>
      </p:sp>
      <p:sp>
        <p:nvSpPr>
          <p:cNvPr id="15" name="Text 11"/>
          <p:cNvSpPr/>
          <p:nvPr/>
        </p:nvSpPr>
        <p:spPr>
          <a:xfrm>
            <a:off x="7461171" y="9372124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Manager</a:t>
            </a:r>
            <a:endParaRPr lang="en-US" sz="850" dirty="0"/>
          </a:p>
        </p:txBody>
      </p:sp>
      <p:sp>
        <p:nvSpPr>
          <p:cNvPr id="16" name="Text 12"/>
          <p:cNvSpPr/>
          <p:nvPr/>
        </p:nvSpPr>
        <p:spPr>
          <a:xfrm>
            <a:off x="7461171" y="9593223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Driver</a:t>
            </a:r>
            <a:endParaRPr lang="en-US" sz="850" dirty="0"/>
          </a:p>
        </p:txBody>
      </p:sp>
      <p:sp>
        <p:nvSpPr>
          <p:cNvPr id="17" name="Text 13"/>
          <p:cNvSpPr/>
          <p:nvPr/>
        </p:nvSpPr>
        <p:spPr>
          <a:xfrm>
            <a:off x="7461171" y="9814322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</a:t>
            </a:r>
            <a:endParaRPr lang="en-US" sz="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5421"/>
            <a:ext cx="84551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AI-Powered Fleet Optimization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2782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762488"/>
            <a:ext cx="32687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Predictive Maintenance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252907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machine learning to anticipate vehicle breakdowns, reducing downtime by up to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75%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2627828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762488"/>
            <a:ext cx="34066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Driver Behavior Analysis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252907"/>
            <a:ext cx="55292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monitoring and feedback to improve safety, reduce accidents, and enhance fuel efficiency.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79524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929902"/>
            <a:ext cx="35556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Route Planning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420320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routing considers traffic, weather, and road conditions for the most efficient journeys.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4795242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9299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Actionable Insights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420320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Customizable dashboards provide clear, concise data visualizations for informed decision-making.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93790" y="64012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AI continuously learns and adapts, ensuring your fleet operates at peak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015" y="541377"/>
            <a:ext cx="7040642" cy="61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Role-Based Features in Detail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9015" y="1550194"/>
            <a:ext cx="13252371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NeuroFleetX delivers tailored experiences for every user, ensuring relevance and efficiency.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689015" y="2086451"/>
            <a:ext cx="6527721" cy="2703909"/>
          </a:xfrm>
          <a:prstGeom prst="roundRect">
            <a:avLst>
              <a:gd name="adj" fmla="val 305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93445" y="2290882"/>
            <a:ext cx="590550" cy="590550"/>
          </a:xfrm>
          <a:prstGeom prst="roundRect">
            <a:avLst>
              <a:gd name="adj" fmla="val 15482323"/>
            </a:avLst>
          </a:prstGeom>
          <a:solidFill>
            <a:srgbClr val="4950BC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846" y="2420064"/>
            <a:ext cx="265748" cy="33218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93445" y="3078242"/>
            <a:ext cx="2460784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Admin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93445" y="3503890"/>
            <a:ext cx="6118860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 system control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893445" y="3887510"/>
            <a:ext cx="6118860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management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893445" y="4271129"/>
            <a:ext cx="6118860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Overall analytics oversight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7413546" y="2086451"/>
            <a:ext cx="6527840" cy="2703909"/>
          </a:xfrm>
          <a:prstGeom prst="roundRect">
            <a:avLst>
              <a:gd name="adj" fmla="val 305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617976" y="2290882"/>
            <a:ext cx="590550" cy="590550"/>
          </a:xfrm>
          <a:prstGeom prst="roundRect">
            <a:avLst>
              <a:gd name="adj" fmla="val 15482323"/>
            </a:avLst>
          </a:prstGeom>
          <a:solidFill>
            <a:srgbClr val="4950BC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0377" y="2420064"/>
            <a:ext cx="265748" cy="332184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17976" y="3078242"/>
            <a:ext cx="2460784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Manager</a:t>
            </a:r>
            <a:endParaRPr lang="en-US" sz="1900" dirty="0"/>
          </a:p>
        </p:txBody>
      </p:sp>
      <p:sp>
        <p:nvSpPr>
          <p:cNvPr id="15" name="Text 11"/>
          <p:cNvSpPr/>
          <p:nvPr/>
        </p:nvSpPr>
        <p:spPr>
          <a:xfrm>
            <a:off x="7617976" y="3503890"/>
            <a:ext cx="6118979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Fleet monitoring</a:t>
            </a:r>
            <a:endParaRPr lang="en-US" sz="1550" dirty="0"/>
          </a:p>
        </p:txBody>
      </p:sp>
      <p:sp>
        <p:nvSpPr>
          <p:cNvPr id="16" name="Text 12"/>
          <p:cNvSpPr/>
          <p:nvPr/>
        </p:nvSpPr>
        <p:spPr>
          <a:xfrm>
            <a:off x="7617976" y="3887510"/>
            <a:ext cx="6118979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Maintenance scheduling</a:t>
            </a:r>
            <a:endParaRPr lang="en-US" sz="1550" dirty="0"/>
          </a:p>
        </p:txBody>
      </p:sp>
      <p:sp>
        <p:nvSpPr>
          <p:cNvPr id="17" name="Text 13"/>
          <p:cNvSpPr/>
          <p:nvPr/>
        </p:nvSpPr>
        <p:spPr>
          <a:xfrm>
            <a:off x="7617976" y="4271129"/>
            <a:ext cx="6118979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Performance reports</a:t>
            </a:r>
            <a:endParaRPr lang="en-US" sz="1550" dirty="0"/>
          </a:p>
        </p:txBody>
      </p:sp>
      <p:sp>
        <p:nvSpPr>
          <p:cNvPr id="18" name="Shape 14"/>
          <p:cNvSpPr/>
          <p:nvPr/>
        </p:nvSpPr>
        <p:spPr>
          <a:xfrm>
            <a:off x="689015" y="4987171"/>
            <a:ext cx="6527721" cy="2703909"/>
          </a:xfrm>
          <a:prstGeom prst="roundRect">
            <a:avLst>
              <a:gd name="adj" fmla="val 305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Shape 15"/>
          <p:cNvSpPr/>
          <p:nvPr/>
        </p:nvSpPr>
        <p:spPr>
          <a:xfrm>
            <a:off x="893445" y="5191601"/>
            <a:ext cx="590550" cy="590550"/>
          </a:xfrm>
          <a:prstGeom prst="roundRect">
            <a:avLst>
              <a:gd name="adj" fmla="val 15482323"/>
            </a:avLst>
          </a:prstGeom>
          <a:solidFill>
            <a:srgbClr val="4950BC"/>
          </a:solidFill>
          <a:ln/>
        </p:spPr>
      </p:sp>
      <p:pic>
        <p:nvPicPr>
          <p:cNvPr id="2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846" y="5320784"/>
            <a:ext cx="265748" cy="332184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893445" y="5978962"/>
            <a:ext cx="2460784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Driver</a:t>
            </a:r>
            <a:endParaRPr lang="en-US" sz="1900" dirty="0"/>
          </a:p>
        </p:txBody>
      </p:sp>
      <p:sp>
        <p:nvSpPr>
          <p:cNvPr id="22" name="Text 17"/>
          <p:cNvSpPr/>
          <p:nvPr/>
        </p:nvSpPr>
        <p:spPr>
          <a:xfrm>
            <a:off x="893445" y="6404610"/>
            <a:ext cx="6118860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alerts</a:t>
            </a:r>
            <a:endParaRPr lang="en-US" sz="1550" dirty="0"/>
          </a:p>
        </p:txBody>
      </p:sp>
      <p:sp>
        <p:nvSpPr>
          <p:cNvPr id="23" name="Text 18"/>
          <p:cNvSpPr/>
          <p:nvPr/>
        </p:nvSpPr>
        <p:spPr>
          <a:xfrm>
            <a:off x="893445" y="6788229"/>
            <a:ext cx="6118860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Route guidance</a:t>
            </a:r>
            <a:endParaRPr lang="en-US" sz="1550" dirty="0"/>
          </a:p>
        </p:txBody>
      </p:sp>
      <p:sp>
        <p:nvSpPr>
          <p:cNvPr id="24" name="Text 19"/>
          <p:cNvSpPr/>
          <p:nvPr/>
        </p:nvSpPr>
        <p:spPr>
          <a:xfrm>
            <a:off x="893445" y="7171849"/>
            <a:ext cx="6118860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feedback</a:t>
            </a:r>
            <a:endParaRPr lang="en-US" sz="1550" dirty="0"/>
          </a:p>
        </p:txBody>
      </p:sp>
      <p:sp>
        <p:nvSpPr>
          <p:cNvPr id="25" name="Shape 20"/>
          <p:cNvSpPr/>
          <p:nvPr/>
        </p:nvSpPr>
        <p:spPr>
          <a:xfrm>
            <a:off x="7413546" y="4987171"/>
            <a:ext cx="6527840" cy="2703909"/>
          </a:xfrm>
          <a:prstGeom prst="roundRect">
            <a:avLst>
              <a:gd name="adj" fmla="val 305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6" name="Shape 21"/>
          <p:cNvSpPr/>
          <p:nvPr/>
        </p:nvSpPr>
        <p:spPr>
          <a:xfrm>
            <a:off x="7617976" y="5191601"/>
            <a:ext cx="590550" cy="590550"/>
          </a:xfrm>
          <a:prstGeom prst="roundRect">
            <a:avLst>
              <a:gd name="adj" fmla="val 15482323"/>
            </a:avLst>
          </a:prstGeom>
          <a:solidFill>
            <a:srgbClr val="4950BC"/>
          </a:solidFill>
          <a:ln/>
        </p:spPr>
      </p:sp>
      <p:pic>
        <p:nvPicPr>
          <p:cNvPr id="2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0377" y="5320784"/>
            <a:ext cx="265748" cy="332184"/>
          </a:xfrm>
          <a:prstGeom prst="rect">
            <a:avLst/>
          </a:prstGeom>
        </p:spPr>
      </p:pic>
      <p:sp>
        <p:nvSpPr>
          <p:cNvPr id="28" name="Text 22"/>
          <p:cNvSpPr/>
          <p:nvPr/>
        </p:nvSpPr>
        <p:spPr>
          <a:xfrm>
            <a:off x="7617976" y="5978962"/>
            <a:ext cx="2460784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</a:t>
            </a:r>
            <a:endParaRPr lang="en-US" sz="1900" dirty="0"/>
          </a:p>
        </p:txBody>
      </p:sp>
      <p:sp>
        <p:nvSpPr>
          <p:cNvPr id="29" name="Text 23"/>
          <p:cNvSpPr/>
          <p:nvPr/>
        </p:nvSpPr>
        <p:spPr>
          <a:xfrm>
            <a:off x="7617976" y="6404610"/>
            <a:ext cx="6118979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Booking interface</a:t>
            </a:r>
            <a:endParaRPr lang="en-US" sz="1550" dirty="0"/>
          </a:p>
        </p:txBody>
      </p:sp>
      <p:sp>
        <p:nvSpPr>
          <p:cNvPr id="30" name="Text 24"/>
          <p:cNvSpPr/>
          <p:nvPr/>
        </p:nvSpPr>
        <p:spPr>
          <a:xfrm>
            <a:off x="7617976" y="6788229"/>
            <a:ext cx="6118979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Trip tracking</a:t>
            </a:r>
            <a:endParaRPr lang="en-US" sz="1550" dirty="0"/>
          </a:p>
        </p:txBody>
      </p:sp>
      <p:sp>
        <p:nvSpPr>
          <p:cNvPr id="31" name="Text 25"/>
          <p:cNvSpPr/>
          <p:nvPr/>
        </p:nvSpPr>
        <p:spPr>
          <a:xfrm>
            <a:off x="7617976" y="7171849"/>
            <a:ext cx="6118979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Feedback submission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8761" y="623887"/>
            <a:ext cx="7559278" cy="1414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Spring Security Implementation Highlights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18327" y="2717959"/>
            <a:ext cx="6055043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950B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"Security is not a feature, it's a foundation."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6278761" y="2378393"/>
            <a:ext cx="30480" cy="1032867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6278761" y="3665934"/>
            <a:ext cx="755927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Multi-Factor Authentication (MFA):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Adds an extra layer of security for all users.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78761" y="4469725"/>
            <a:ext cx="755927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 Token-Based Sessions: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Secure, stateless authentication for improved scalability and performance.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78761" y="5273516"/>
            <a:ext cx="755927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Fine-Grained Access Control: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Ensures users only access data and functions relevant to their role.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78761" y="6077307"/>
            <a:ext cx="755927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Bcrypt Hashing: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Industry-standard secure password storage to protect user credentials.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78761" y="6881098"/>
            <a:ext cx="755927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Vulnerability Protection: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Robust defenses against common web threats like CSRF and XSS.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768" y="490061"/>
            <a:ext cx="8005882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Frontend: Seamless User Experience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3768" y="1492329"/>
            <a:ext cx="2475786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950B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Dynamic &amp; Responsive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623768" y="1948815"/>
            <a:ext cx="6474023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Role-Tailored Dashboards:</a:t>
            </a:r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Each user sees information most relevant to their responsibilities.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23768" y="2581394"/>
            <a:ext cx="6474023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Notifications:</a:t>
            </a:r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Instant updates and alerts via </a:t>
            </a:r>
            <a:pPr algn="l" indent="0" marL="0">
              <a:lnSpc>
                <a:spcPts val="22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WebSocket</a:t>
            </a:r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integration for critical events.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23768" y="3213973"/>
            <a:ext cx="6474023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Responsive Design:</a:t>
            </a:r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Optimized for flawless display and functionality on any device, from desktop to mobile.</a:t>
            </a:r>
            <a:endParaRPr lang="en-US" sz="14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0228" y="1514713"/>
            <a:ext cx="6474023" cy="647402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23768" y="8389739"/>
            <a:ext cx="1338286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React.js frontend combines aesthetics with functionality, making complex operations intuitive and accessible.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0924"/>
            <a:ext cx="81043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Real-World Impact &amp; Benefits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56679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10-30%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988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Increased Uptime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478893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Through AI-driven predictive maintenance and proactive issue resolution.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956679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2-10%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988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Fuel Cost Reduction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4478893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Achieved through optimized routing, efficient driving patterns, and smart fleet management.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956679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Enhanced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3988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Safety Scores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4478893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 continuous driver behavior monitoring and immediate safety alerts.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956679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Scalable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3988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Platform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4478893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Adaptable to diverse urban mobility needs, from taxis to delivery and public transit fleets.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18565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NeuroFleetX transforms operational challenges into tangible successes for your business.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357" y="595074"/>
            <a:ext cx="9947672" cy="676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Development &amp; Deployment Roadmap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299960" y="1704142"/>
            <a:ext cx="30480" cy="5342215"/>
          </a:xfrm>
          <a:prstGeom prst="roundRect">
            <a:avLst>
              <a:gd name="adj" fmla="val 298200"/>
            </a:avLst>
          </a:prstGeom>
          <a:solidFill>
            <a:srgbClr val="C0C1D7"/>
          </a:solidFill>
          <a:ln/>
        </p:spPr>
      </p:sp>
      <p:sp>
        <p:nvSpPr>
          <p:cNvPr id="4" name="Shape 2"/>
          <p:cNvSpPr/>
          <p:nvPr/>
        </p:nvSpPr>
        <p:spPr>
          <a:xfrm>
            <a:off x="6453128" y="1932265"/>
            <a:ext cx="649129" cy="30480"/>
          </a:xfrm>
          <a:prstGeom prst="roundRect">
            <a:avLst>
              <a:gd name="adj" fmla="val 298200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7071777" y="1704142"/>
            <a:ext cx="486847" cy="486847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52858" y="1744623"/>
            <a:ext cx="324564" cy="405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5"/>
          <p:cNvSpPr/>
          <p:nvPr/>
        </p:nvSpPr>
        <p:spPr>
          <a:xfrm>
            <a:off x="2945368" y="1778437"/>
            <a:ext cx="3287792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1: MVP Completed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57357" y="2246352"/>
            <a:ext cx="5475803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AI models and secure role management are fully functional, providing immediate value.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28143" y="3230642"/>
            <a:ext cx="649129" cy="30480"/>
          </a:xfrm>
          <a:prstGeom prst="roundRect">
            <a:avLst>
              <a:gd name="adj" fmla="val 298200"/>
            </a:avLst>
          </a:prstGeom>
          <a:solidFill>
            <a:srgbClr val="C0C1D7"/>
          </a:solidFill>
          <a:ln/>
        </p:spPr>
      </p:sp>
      <p:sp>
        <p:nvSpPr>
          <p:cNvPr id="10" name="Shape 8"/>
          <p:cNvSpPr/>
          <p:nvPr/>
        </p:nvSpPr>
        <p:spPr>
          <a:xfrm>
            <a:off x="7071777" y="3002518"/>
            <a:ext cx="486847" cy="486847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52858" y="3042999"/>
            <a:ext cx="324564" cy="405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550" dirty="0"/>
          </a:p>
        </p:txBody>
      </p:sp>
      <p:sp>
        <p:nvSpPr>
          <p:cNvPr id="12" name="Text 10"/>
          <p:cNvSpPr/>
          <p:nvPr/>
        </p:nvSpPr>
        <p:spPr>
          <a:xfrm>
            <a:off x="8397240" y="3076813"/>
            <a:ext cx="4294942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2: Mobile &amp; AR Integration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8397240" y="3544729"/>
            <a:ext cx="5475803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Upcoming mobile applications and augmented reality features for enhanced driver training and navigation.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453128" y="4349710"/>
            <a:ext cx="649129" cy="30480"/>
          </a:xfrm>
          <a:prstGeom prst="roundRect">
            <a:avLst>
              <a:gd name="adj" fmla="val 298200"/>
            </a:avLst>
          </a:prstGeom>
          <a:solidFill>
            <a:srgbClr val="C0C1D7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1777" y="4121587"/>
            <a:ext cx="486847" cy="486847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52858" y="4162068"/>
            <a:ext cx="324564" cy="405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550" dirty="0"/>
          </a:p>
        </p:txBody>
      </p:sp>
      <p:sp>
        <p:nvSpPr>
          <p:cNvPr id="17" name="Text 15"/>
          <p:cNvSpPr/>
          <p:nvPr/>
        </p:nvSpPr>
        <p:spPr>
          <a:xfrm>
            <a:off x="1909405" y="4195882"/>
            <a:ext cx="4323755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3: Continuous Refinement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57357" y="4663797"/>
            <a:ext cx="5475803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Ongoing AI model optimization with live fleet data to ensure peak performance and adaptability.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28143" y="5468898"/>
            <a:ext cx="649129" cy="30480"/>
          </a:xfrm>
          <a:prstGeom prst="roundRect">
            <a:avLst>
              <a:gd name="adj" fmla="val 298200"/>
            </a:avLst>
          </a:prstGeom>
          <a:solidFill>
            <a:srgbClr val="C0C1D7"/>
          </a:solidFill>
          <a:ln/>
        </p:spPr>
      </p:sp>
      <p:sp>
        <p:nvSpPr>
          <p:cNvPr id="20" name="Shape 18"/>
          <p:cNvSpPr/>
          <p:nvPr/>
        </p:nvSpPr>
        <p:spPr>
          <a:xfrm>
            <a:off x="7071777" y="5240774"/>
            <a:ext cx="486847" cy="486847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52858" y="5281255"/>
            <a:ext cx="324564" cy="405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550" dirty="0"/>
          </a:p>
        </p:txBody>
      </p:sp>
      <p:sp>
        <p:nvSpPr>
          <p:cNvPr id="22" name="Text 20"/>
          <p:cNvSpPr/>
          <p:nvPr/>
        </p:nvSpPr>
        <p:spPr>
          <a:xfrm>
            <a:off x="8397240" y="5315069"/>
            <a:ext cx="4191238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4: Cloud &amp; Microservices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8397240" y="5782985"/>
            <a:ext cx="5475803" cy="1038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Fully containerized microservices architecture deployed in the cloud for unparalleled scalability and reliability.</a:t>
            </a:r>
            <a:endParaRPr lang="en-US" sz="1700" dirty="0"/>
          </a:p>
        </p:txBody>
      </p:sp>
      <p:sp>
        <p:nvSpPr>
          <p:cNvPr id="24" name="Text 22"/>
          <p:cNvSpPr/>
          <p:nvPr/>
        </p:nvSpPr>
        <p:spPr>
          <a:xfrm>
            <a:off x="757357" y="7289721"/>
            <a:ext cx="13115687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roadmap ensures continuous innovation and adaptation to evolving urban mobility demands.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2025-08-25T10:11:05Z</dcterms:created>
  <dcterms:modified xsi:type="dcterms:W3CDTF">2025-08-25T10:11:05Z</dcterms:modified>
</cp:coreProperties>
</file>